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60" r:id="rId3"/>
    <p:sldId id="261" r:id="rId4"/>
    <p:sldId id="262" r:id="rId5"/>
    <p:sldId id="263" r:id="rId6"/>
    <p:sldId id="264" r:id="rId7"/>
    <p:sldId id="265" r:id="rId8"/>
    <p:sldId id="266" r:id="rId9"/>
    <p:sldId id="267" r:id="rId10"/>
    <p:sldId id="268" r:id="rId11"/>
    <p:sldId id="26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presProps" Target="pres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2" Type="http://schemas.openxmlformats.org/officeDocument/2006/relationships/slide" Target="slides/slide1.xml" /><Relationship Id="rId16"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theme" Target="theme/theme1.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viewProps" Target="viewProps.xml" /></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5/12/2023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5/12/2023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5/12/2023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5/12/2023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5/12/2023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5/12/2023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5/12/2023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5/12/2023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5/12/2023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5/12/2023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5/12/2023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5/12/2023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8.xml" /></Relationships>
</file>

<file path=ppt/slides/_rels/slide11.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8.xml" /></Relationships>
</file>

<file path=ppt/slides/_rels/slide2.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8.xml" /></Relationships>
</file>

<file path=ppt/slides/_rels/slide3.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8.xml" /></Relationships>
</file>

<file path=ppt/slides/_rels/slide4.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8.xml" /></Relationships>
</file>

<file path=ppt/slides/_rels/slide5.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8.xml" /></Relationships>
</file>

<file path=ppt/slides/_rels/slide6.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8.xml" /></Relationships>
</file>

<file path=ppt/slides/_rels/slide7.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8.xml" /></Relationships>
</file>

<file path=ppt/slides/_rels/slide8.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8.xml" /></Relationships>
</file>

<file path=ppt/slides/_rels/slide9.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8.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2459701"/>
          </a:xfrm>
        </p:spPr>
        <p:txBody>
          <a:bodyPr>
            <a:normAutofit fontScale="90000"/>
          </a:bodyPr>
          <a:lstStyle/>
          <a:p>
            <a:r>
              <a:rPr lang="en-US" sz="4800" dirty="0"/>
              <a:t>Automatic  Attendance System: The Future of Tracking</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8"/>
            <a:ext cx="6269347" cy="1819499"/>
          </a:xfrm>
        </p:spPr>
        <p:txBody>
          <a:bodyPr>
            <a:normAutofit fontScale="85000" lnSpcReduction="20000"/>
          </a:bodyPr>
          <a:lstStyle/>
          <a:p>
            <a:r>
              <a:rPr lang="en-US" sz="2400" dirty="0">
                <a:solidFill>
                  <a:schemeClr val="tx1">
                    <a:lumMod val="85000"/>
                    <a:lumOff val="15000"/>
                  </a:schemeClr>
                </a:solidFill>
              </a:rPr>
              <a:t>Team Members:</a:t>
            </a:r>
          </a:p>
          <a:p>
            <a:r>
              <a:rPr lang="en-IN" dirty="0" err="1">
                <a:solidFill>
                  <a:schemeClr val="tx1">
                    <a:lumMod val="85000"/>
                    <a:lumOff val="15000"/>
                  </a:schemeClr>
                </a:solidFill>
              </a:rPr>
              <a:t>Kavie</a:t>
            </a:r>
            <a:r>
              <a:rPr lang="en-IN" dirty="0">
                <a:solidFill>
                  <a:schemeClr val="tx1">
                    <a:lumMod val="85000"/>
                    <a:lumOff val="15000"/>
                  </a:schemeClr>
                </a:solidFill>
              </a:rPr>
              <a:t> </a:t>
            </a:r>
            <a:r>
              <a:rPr lang="en-IN" dirty="0" err="1">
                <a:solidFill>
                  <a:schemeClr val="tx1">
                    <a:lumMod val="85000"/>
                    <a:lumOff val="15000"/>
                  </a:schemeClr>
                </a:solidFill>
              </a:rPr>
              <a:t>Nivesh</a:t>
            </a:r>
            <a:r>
              <a:rPr lang="en-IN" dirty="0">
                <a:solidFill>
                  <a:schemeClr val="tx1">
                    <a:lumMod val="85000"/>
                    <a:lumOff val="15000"/>
                  </a:schemeClr>
                </a:solidFill>
              </a:rPr>
              <a:t> V</a:t>
            </a:r>
            <a:r>
              <a:rPr lang="en-US" dirty="0">
                <a:solidFill>
                  <a:schemeClr val="tx1">
                    <a:lumMod val="85000"/>
                    <a:lumOff val="15000"/>
                  </a:schemeClr>
                </a:solidFill>
              </a:rPr>
              <a:t>    </a:t>
            </a:r>
            <a:r>
              <a:rPr lang="en-IN" dirty="0">
                <a:solidFill>
                  <a:schemeClr val="tx1">
                    <a:lumMod val="85000"/>
                    <a:lumOff val="15000"/>
                  </a:schemeClr>
                </a:solidFill>
              </a:rPr>
              <a:t>     </a:t>
            </a:r>
            <a:r>
              <a:rPr lang="en-US" dirty="0">
                <a:solidFill>
                  <a:schemeClr val="tx1">
                    <a:lumMod val="85000"/>
                    <a:lumOff val="15000"/>
                  </a:schemeClr>
                </a:solidFill>
              </a:rPr>
              <a:t>-ra2011</a:t>
            </a:r>
            <a:r>
              <a:rPr lang="en-IN" dirty="0">
                <a:solidFill>
                  <a:schemeClr val="tx1">
                    <a:lumMod val="85000"/>
                    <a:lumOff val="15000"/>
                  </a:schemeClr>
                </a:solidFill>
              </a:rPr>
              <a:t>003010187</a:t>
            </a:r>
            <a:endParaRPr lang="en-US" dirty="0">
              <a:solidFill>
                <a:schemeClr val="tx1">
                  <a:lumMod val="85000"/>
                  <a:lumOff val="15000"/>
                </a:schemeClr>
              </a:solidFill>
            </a:endParaRPr>
          </a:p>
          <a:p>
            <a:r>
              <a:rPr lang="en-IN" dirty="0" err="1">
                <a:solidFill>
                  <a:schemeClr val="tx1">
                    <a:lumMod val="85000"/>
                    <a:lumOff val="15000"/>
                  </a:schemeClr>
                </a:solidFill>
              </a:rPr>
              <a:t>Aniruddh</a:t>
            </a:r>
            <a:r>
              <a:rPr lang="en-IN" dirty="0">
                <a:solidFill>
                  <a:schemeClr val="tx1">
                    <a:lumMod val="85000"/>
                    <a:lumOff val="15000"/>
                  </a:schemeClr>
                </a:solidFill>
              </a:rPr>
              <a:t> y s</a:t>
            </a:r>
            <a:r>
              <a:rPr lang="en-US" sz="2400" dirty="0">
                <a:solidFill>
                  <a:schemeClr val="tx1">
                    <a:lumMod val="85000"/>
                    <a:lumOff val="15000"/>
                  </a:schemeClr>
                </a:solidFill>
              </a:rPr>
              <a:t>           -RA20110</a:t>
            </a:r>
            <a:r>
              <a:rPr lang="en-IN" sz="2400" dirty="0">
                <a:solidFill>
                  <a:schemeClr val="tx1">
                    <a:lumMod val="85000"/>
                    <a:lumOff val="15000"/>
                  </a:schemeClr>
                </a:solidFill>
              </a:rPr>
              <a:t>03010141</a:t>
            </a:r>
            <a:endParaRPr lang="en-US" sz="2400" dirty="0">
              <a:solidFill>
                <a:schemeClr val="tx1">
                  <a:lumMod val="85000"/>
                  <a:lumOff val="15000"/>
                </a:schemeClr>
              </a:solidFill>
            </a:endParaRPr>
          </a:p>
          <a:p>
            <a:r>
              <a:rPr lang="en-IN" dirty="0" err="1">
                <a:solidFill>
                  <a:schemeClr val="tx1">
                    <a:lumMod val="85000"/>
                    <a:lumOff val="15000"/>
                  </a:schemeClr>
                </a:solidFill>
              </a:rPr>
              <a:t>Akshay</a:t>
            </a:r>
            <a:r>
              <a:rPr lang="en-IN" dirty="0">
                <a:solidFill>
                  <a:schemeClr val="tx1">
                    <a:lumMod val="85000"/>
                    <a:lumOff val="15000"/>
                  </a:schemeClr>
                </a:solidFill>
              </a:rPr>
              <a:t> M S</a:t>
            </a:r>
            <a:r>
              <a:rPr lang="en-US" dirty="0">
                <a:solidFill>
                  <a:schemeClr val="tx1">
                    <a:lumMod val="85000"/>
                    <a:lumOff val="15000"/>
                  </a:schemeClr>
                </a:solidFill>
              </a:rPr>
              <a:t> </a:t>
            </a:r>
            <a:r>
              <a:rPr lang="en-IN" dirty="0">
                <a:solidFill>
                  <a:schemeClr val="tx1">
                    <a:lumMod val="85000"/>
                    <a:lumOff val="15000"/>
                  </a:schemeClr>
                </a:solidFill>
              </a:rPr>
              <a:t>             </a:t>
            </a:r>
            <a:r>
              <a:rPr lang="en-US" dirty="0">
                <a:solidFill>
                  <a:schemeClr val="tx1">
                    <a:lumMod val="85000"/>
                    <a:lumOff val="15000"/>
                  </a:schemeClr>
                </a:solidFill>
              </a:rPr>
              <a:t>-ra20110</a:t>
            </a:r>
            <a:r>
              <a:rPr lang="en-IN" dirty="0">
                <a:solidFill>
                  <a:schemeClr val="tx1">
                    <a:lumMod val="85000"/>
                    <a:lumOff val="15000"/>
                  </a:schemeClr>
                </a:solidFill>
              </a:rPr>
              <a:t>03010173</a:t>
            </a:r>
          </a:p>
          <a:p>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673BE-9A95-EE26-97A2-564AEC95DEE0}"/>
              </a:ext>
            </a:extLst>
          </p:cNvPr>
          <p:cNvSpPr>
            <a:spLocks noGrp="1"/>
          </p:cNvSpPr>
          <p:nvPr>
            <p:ph type="title"/>
          </p:nvPr>
        </p:nvSpPr>
        <p:spPr>
          <a:xfrm>
            <a:off x="643466" y="487681"/>
            <a:ext cx="3517567" cy="1442720"/>
          </a:xfrm>
        </p:spPr>
        <p:txBody>
          <a:bodyPr>
            <a:normAutofit fontScale="90000"/>
          </a:bodyPr>
          <a:lstStyle/>
          <a:p>
            <a:br>
              <a:rPr lang="en-IN" b="1" dirty="0">
                <a:latin typeface="clcicgqyw0002obe2xroteu2c"/>
              </a:rPr>
            </a:br>
            <a:r>
              <a:rPr lang="en-IN" b="1" i="0" dirty="0">
                <a:effectLst/>
                <a:latin typeface="clcicgqyw0002obe2xroteu2c"/>
              </a:rPr>
              <a:t>Security and Privacy</a:t>
            </a:r>
            <a:br>
              <a:rPr lang="en-IN" b="1" i="0" dirty="0">
                <a:effectLst/>
                <a:latin typeface="clcicgqyw0002obe2xroteu2c"/>
              </a:rPr>
            </a:br>
            <a:br>
              <a:rPr lang="en-IN" dirty="0"/>
            </a:br>
            <a:endParaRPr lang="en-IN" dirty="0"/>
          </a:p>
        </p:txBody>
      </p:sp>
      <p:pic>
        <p:nvPicPr>
          <p:cNvPr id="6" name="Content Placeholder 5">
            <a:extLst>
              <a:ext uri="{FF2B5EF4-FFF2-40B4-BE49-F238E27FC236}">
                <a16:creationId xmlns:a16="http://schemas.microsoft.com/office/drawing/2014/main" id="{92FBEDAD-1CD1-96DB-359F-E657F008E6F1}"/>
              </a:ext>
            </a:extLst>
          </p:cNvPr>
          <p:cNvPicPr>
            <a:picLocks noGrp="1" noChangeAspect="1"/>
          </p:cNvPicPr>
          <p:nvPr>
            <p:ph idx="1"/>
          </p:nvPr>
        </p:nvPicPr>
        <p:blipFill>
          <a:blip r:embed="rId2"/>
          <a:stretch>
            <a:fillRect/>
          </a:stretch>
        </p:blipFill>
        <p:spPr>
          <a:xfrm>
            <a:off x="4591138" y="0"/>
            <a:ext cx="7600862" cy="6857999"/>
          </a:xfrm>
        </p:spPr>
      </p:pic>
      <p:sp>
        <p:nvSpPr>
          <p:cNvPr id="4" name="Text Placeholder 3">
            <a:extLst>
              <a:ext uri="{FF2B5EF4-FFF2-40B4-BE49-F238E27FC236}">
                <a16:creationId xmlns:a16="http://schemas.microsoft.com/office/drawing/2014/main" id="{74B967DC-0C09-920C-343F-8E3421C75CC0}"/>
              </a:ext>
            </a:extLst>
          </p:cNvPr>
          <p:cNvSpPr>
            <a:spLocks noGrp="1"/>
          </p:cNvSpPr>
          <p:nvPr>
            <p:ph type="body" sz="half" idx="2"/>
          </p:nvPr>
        </p:nvSpPr>
        <p:spPr>
          <a:xfrm>
            <a:off x="213361" y="1320800"/>
            <a:ext cx="3947672" cy="4786755"/>
          </a:xfrm>
        </p:spPr>
        <p:txBody>
          <a:bodyPr>
            <a:normAutofit lnSpcReduction="10000"/>
          </a:bodyPr>
          <a:lstStyle/>
          <a:p>
            <a:pPr marL="285750" indent="-285750" algn="l">
              <a:buFont typeface="Arial" panose="020B0604020202020204" pitchFamily="34" charset="0"/>
              <a:buChar char="•"/>
            </a:pPr>
            <a:r>
              <a:rPr lang="en-US" b="0" i="0" dirty="0">
                <a:solidFill>
                  <a:schemeClr val="bg1"/>
                </a:solidFill>
                <a:effectLst/>
                <a:latin typeface="clcicgqyw0002obe2xroteu2c"/>
              </a:rPr>
              <a:t>As with any technology that involves personal data, security and privacy are of utmost importance. This automatic attendance system uses state-of-the-art encryption and security protocols to ensure that student data is protected from unauthorized access or theft.</a:t>
            </a:r>
          </a:p>
          <a:p>
            <a:pPr marL="285750" indent="-285750" algn="l">
              <a:buFont typeface="Arial" panose="020B0604020202020204" pitchFamily="34" charset="0"/>
              <a:buChar char="•"/>
            </a:pPr>
            <a:r>
              <a:rPr lang="en-US" b="0" i="0" dirty="0">
                <a:solidFill>
                  <a:schemeClr val="bg1"/>
                </a:solidFill>
                <a:effectLst/>
                <a:latin typeface="clcicgqyw0002obe2xroteu2c"/>
              </a:rPr>
              <a:t>Additionally, the system is designed to be fully compliant with relevant data protection regulations such as GDPR and CCPA. Students and parents can rest assured that their personal information is being handled responsibly and transparently.</a:t>
            </a:r>
          </a:p>
          <a:p>
            <a:endParaRPr lang="en-IN" dirty="0"/>
          </a:p>
        </p:txBody>
      </p:sp>
    </p:spTree>
    <p:extLst>
      <p:ext uri="{BB962C8B-B14F-4D97-AF65-F5344CB8AC3E}">
        <p14:creationId xmlns:p14="http://schemas.microsoft.com/office/powerpoint/2010/main" val="42469829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D4B10-A4A1-6E5D-1C3D-A9B6ADB376A0}"/>
              </a:ext>
            </a:extLst>
          </p:cNvPr>
          <p:cNvSpPr>
            <a:spLocks noGrp="1"/>
          </p:cNvSpPr>
          <p:nvPr>
            <p:ph type="title"/>
          </p:nvPr>
        </p:nvSpPr>
        <p:spPr>
          <a:xfrm>
            <a:off x="643466" y="786383"/>
            <a:ext cx="3517567" cy="625857"/>
          </a:xfrm>
        </p:spPr>
        <p:txBody>
          <a:bodyPr>
            <a:normAutofit fontScale="90000"/>
          </a:bodyPr>
          <a:lstStyle/>
          <a:p>
            <a:r>
              <a:rPr lang="en-IN" b="1" i="0" dirty="0">
                <a:effectLst/>
                <a:latin typeface="clcicgqyw0002obe2xroteu2c"/>
              </a:rPr>
              <a:t>Conclusion</a:t>
            </a:r>
            <a:br>
              <a:rPr lang="en-IN" b="1" i="0" dirty="0">
                <a:effectLst/>
                <a:latin typeface="clcicgqyw0002obe2xroteu2c"/>
              </a:rPr>
            </a:br>
            <a:endParaRPr lang="en-IN" dirty="0"/>
          </a:p>
        </p:txBody>
      </p:sp>
      <p:pic>
        <p:nvPicPr>
          <p:cNvPr id="8" name="Content Placeholder 7">
            <a:extLst>
              <a:ext uri="{FF2B5EF4-FFF2-40B4-BE49-F238E27FC236}">
                <a16:creationId xmlns:a16="http://schemas.microsoft.com/office/drawing/2014/main" id="{43CF125F-EEE4-1421-B57C-2CC90859E9A3}"/>
              </a:ext>
            </a:extLst>
          </p:cNvPr>
          <p:cNvPicPr>
            <a:picLocks noGrp="1" noChangeAspect="1"/>
          </p:cNvPicPr>
          <p:nvPr>
            <p:ph idx="1"/>
          </p:nvPr>
        </p:nvPicPr>
        <p:blipFill>
          <a:blip r:embed="rId2"/>
          <a:stretch>
            <a:fillRect/>
          </a:stretch>
        </p:blipFill>
        <p:spPr>
          <a:xfrm>
            <a:off x="4592318" y="0"/>
            <a:ext cx="7599681" cy="6858000"/>
          </a:xfrm>
        </p:spPr>
      </p:pic>
      <p:sp>
        <p:nvSpPr>
          <p:cNvPr id="4" name="Text Placeholder 3">
            <a:extLst>
              <a:ext uri="{FF2B5EF4-FFF2-40B4-BE49-F238E27FC236}">
                <a16:creationId xmlns:a16="http://schemas.microsoft.com/office/drawing/2014/main" id="{853E3592-E493-0F0A-254A-37AB283A9C36}"/>
              </a:ext>
            </a:extLst>
          </p:cNvPr>
          <p:cNvSpPr>
            <a:spLocks noGrp="1"/>
          </p:cNvSpPr>
          <p:nvPr>
            <p:ph type="body" sz="half" idx="2"/>
          </p:nvPr>
        </p:nvSpPr>
        <p:spPr>
          <a:xfrm>
            <a:off x="142240" y="1219200"/>
            <a:ext cx="4450079" cy="5557520"/>
          </a:xfrm>
        </p:spPr>
        <p:txBody>
          <a:bodyPr>
            <a:normAutofit fontScale="85000" lnSpcReduction="10000"/>
          </a:bodyPr>
          <a:lstStyle/>
          <a:p>
            <a:pPr marL="285750" indent="-285750">
              <a:buFont typeface="Arial" panose="020B0604020202020204" pitchFamily="34" charset="0"/>
              <a:buChar char="•"/>
            </a:pPr>
            <a:r>
              <a:rPr lang="en-US" dirty="0">
                <a:solidFill>
                  <a:schemeClr val="bg1"/>
                </a:solidFill>
              </a:rPr>
              <a:t>In conclusion, the proposed automatic attendance system using CNN-based facial recognition technology is a fast and accurate way to record attendance. It overcomes the limitations of traditional attendance systems and previous facial recognition techniques.</a:t>
            </a:r>
          </a:p>
          <a:p>
            <a:pPr marL="285750" indent="-285750">
              <a:buFont typeface="Arial" panose="020B0604020202020204" pitchFamily="34" charset="0"/>
              <a:buChar char="•"/>
            </a:pPr>
            <a:r>
              <a:rPr lang="en-US" dirty="0">
                <a:solidFill>
                  <a:schemeClr val="bg1"/>
                </a:solidFill>
              </a:rPr>
              <a:t>With the added features of in-time and out-time recording and liveness detection measures, this system provides an enhanced user experience and improved security. It has the potential to revolutionize attendance recording processes in educational institutions and other organizations.</a:t>
            </a:r>
          </a:p>
          <a:p>
            <a:pPr marL="285750" indent="-285750" algn="l">
              <a:buFont typeface="Arial" panose="020B0604020202020204" pitchFamily="34" charset="0"/>
              <a:buChar char="•"/>
            </a:pPr>
            <a:r>
              <a:rPr lang="en-US" b="0" i="0" dirty="0">
                <a:solidFill>
                  <a:schemeClr val="bg1"/>
                </a:solidFill>
                <a:effectLst/>
                <a:latin typeface="clcicgqyw0002obe2xroteu2c"/>
              </a:rPr>
              <a:t>With facial recognition technology, predictive analytics, mobile app integration, and robust security measures, this system is paving the way for a more efficient and effective approach to attendance tracking. As technology continues to advance, we can expect even more exciting developments in this field.</a:t>
            </a:r>
          </a:p>
          <a:p>
            <a:endParaRPr lang="en-IN" dirty="0"/>
          </a:p>
        </p:txBody>
      </p:sp>
    </p:spTree>
    <p:extLst>
      <p:ext uri="{BB962C8B-B14F-4D97-AF65-F5344CB8AC3E}">
        <p14:creationId xmlns:p14="http://schemas.microsoft.com/office/powerpoint/2010/main" val="528729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39D8C-2144-FE17-997F-1C1478C8B3A3}"/>
              </a:ext>
            </a:extLst>
          </p:cNvPr>
          <p:cNvSpPr>
            <a:spLocks noGrp="1"/>
          </p:cNvSpPr>
          <p:nvPr>
            <p:ph type="title"/>
          </p:nvPr>
        </p:nvSpPr>
        <p:spPr>
          <a:xfrm>
            <a:off x="643466" y="786383"/>
            <a:ext cx="3517567" cy="859537"/>
          </a:xfrm>
        </p:spPr>
        <p:txBody>
          <a:bodyPr/>
          <a:lstStyle/>
          <a:p>
            <a:r>
              <a:rPr lang="en-US" dirty="0"/>
              <a:t>Introduction</a:t>
            </a:r>
            <a:endParaRPr lang="en-IN" dirty="0"/>
          </a:p>
        </p:txBody>
      </p:sp>
      <p:sp>
        <p:nvSpPr>
          <p:cNvPr id="4" name="Text Placeholder 3">
            <a:extLst>
              <a:ext uri="{FF2B5EF4-FFF2-40B4-BE49-F238E27FC236}">
                <a16:creationId xmlns:a16="http://schemas.microsoft.com/office/drawing/2014/main" id="{82207AB0-455C-0494-6702-C5175E24E6C1}"/>
              </a:ext>
            </a:extLst>
          </p:cNvPr>
          <p:cNvSpPr>
            <a:spLocks noGrp="1"/>
          </p:cNvSpPr>
          <p:nvPr>
            <p:ph type="body" sz="half" idx="2"/>
          </p:nvPr>
        </p:nvSpPr>
        <p:spPr>
          <a:xfrm>
            <a:off x="172721" y="2153920"/>
            <a:ext cx="4175760" cy="4389120"/>
          </a:xfrm>
        </p:spPr>
        <p:txBody>
          <a:bodyPr>
            <a:normAutofit fontScale="92500"/>
          </a:bodyPr>
          <a:lstStyle/>
          <a:p>
            <a:pPr marL="285750" indent="-285750">
              <a:buFont typeface="Arial" panose="020B0604020202020204" pitchFamily="34" charset="0"/>
              <a:buChar char="•"/>
            </a:pPr>
            <a:r>
              <a:rPr lang="en-US" dirty="0"/>
              <a:t>Automatic attendance systems have been around for quite some time, but with the advent of new artificial intelligence technology like Convolution Neural Network (CNN), these systems have become more accurate and efficient.</a:t>
            </a:r>
          </a:p>
          <a:p>
            <a:pPr marL="285750" indent="-285750">
              <a:buFont typeface="Arial" panose="020B0604020202020204" pitchFamily="34" charset="0"/>
              <a:buChar char="•"/>
            </a:pPr>
            <a:r>
              <a:rPr lang="en-US" dirty="0"/>
              <a:t>Facial recognition is one such technology that has been integrated into automatic attendance systems. With the help of CNN, facial recognition can be made even more effective, making it an ideal solution for organizations looking to improve their attendance tracking.</a:t>
            </a:r>
          </a:p>
          <a:p>
            <a:endParaRPr lang="en-IN" dirty="0"/>
          </a:p>
        </p:txBody>
      </p:sp>
      <p:pic>
        <p:nvPicPr>
          <p:cNvPr id="10" name="Content Placeholder 9">
            <a:extLst>
              <a:ext uri="{FF2B5EF4-FFF2-40B4-BE49-F238E27FC236}">
                <a16:creationId xmlns:a16="http://schemas.microsoft.com/office/drawing/2014/main" id="{A0BE4A9C-8FF0-F35A-C7BF-C53F735B88C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12640" y="-1"/>
            <a:ext cx="7579360" cy="6847839"/>
          </a:xfrm>
        </p:spPr>
      </p:pic>
    </p:spTree>
    <p:extLst>
      <p:ext uri="{BB962C8B-B14F-4D97-AF65-F5344CB8AC3E}">
        <p14:creationId xmlns:p14="http://schemas.microsoft.com/office/powerpoint/2010/main" val="2042101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320CC-A658-B9A2-5129-7259FC52B172}"/>
              </a:ext>
            </a:extLst>
          </p:cNvPr>
          <p:cNvSpPr>
            <a:spLocks noGrp="1"/>
          </p:cNvSpPr>
          <p:nvPr>
            <p:ph type="title"/>
          </p:nvPr>
        </p:nvSpPr>
        <p:spPr>
          <a:xfrm>
            <a:off x="643466" y="284481"/>
            <a:ext cx="3517567" cy="558799"/>
          </a:xfrm>
        </p:spPr>
        <p:txBody>
          <a:bodyPr>
            <a:normAutofit fontScale="90000"/>
          </a:bodyPr>
          <a:lstStyle/>
          <a:p>
            <a:r>
              <a:rPr lang="en-US" dirty="0"/>
              <a:t>Objectives</a:t>
            </a:r>
            <a:endParaRPr lang="en-IN" dirty="0"/>
          </a:p>
        </p:txBody>
      </p:sp>
      <p:pic>
        <p:nvPicPr>
          <p:cNvPr id="6" name="Content Placeholder 5">
            <a:extLst>
              <a:ext uri="{FF2B5EF4-FFF2-40B4-BE49-F238E27FC236}">
                <a16:creationId xmlns:a16="http://schemas.microsoft.com/office/drawing/2014/main" id="{88EA5099-BA83-63D8-4B33-4C17003D10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32960" y="0"/>
            <a:ext cx="7559039" cy="6858000"/>
          </a:xfrm>
        </p:spPr>
      </p:pic>
      <p:sp>
        <p:nvSpPr>
          <p:cNvPr id="4" name="Text Placeholder 3">
            <a:extLst>
              <a:ext uri="{FF2B5EF4-FFF2-40B4-BE49-F238E27FC236}">
                <a16:creationId xmlns:a16="http://schemas.microsoft.com/office/drawing/2014/main" id="{C5381522-B834-F07D-E45A-8E7F40BF9C13}"/>
              </a:ext>
            </a:extLst>
          </p:cNvPr>
          <p:cNvSpPr>
            <a:spLocks noGrp="1"/>
          </p:cNvSpPr>
          <p:nvPr>
            <p:ph type="body" sz="half" idx="2"/>
          </p:nvPr>
        </p:nvSpPr>
        <p:spPr>
          <a:xfrm>
            <a:off x="162560" y="1046480"/>
            <a:ext cx="4358639" cy="5527039"/>
          </a:xfrm>
        </p:spPr>
        <p:txBody>
          <a:bodyPr>
            <a:normAutofit fontScale="92500" lnSpcReduction="20000"/>
          </a:bodyPr>
          <a:lstStyle/>
          <a:p>
            <a:pPr algn="l"/>
            <a:r>
              <a:rPr lang="en-US" b="0" i="0" dirty="0">
                <a:solidFill>
                  <a:schemeClr val="bg1"/>
                </a:solidFill>
                <a:effectLst/>
                <a:latin typeface="ff1"/>
              </a:rPr>
              <a:t>The objective of this project is to develop face recognition based automated student attendance system. Expected achievements in order to fulfill the objectives are: </a:t>
            </a:r>
          </a:p>
          <a:p>
            <a:pPr algn="l"/>
            <a:r>
              <a:rPr lang="en-US" b="0" i="0" dirty="0">
                <a:solidFill>
                  <a:schemeClr val="bg1"/>
                </a:solidFill>
                <a:effectLst/>
                <a:latin typeface="ffb"/>
              </a:rPr>
              <a:t>•</a:t>
            </a:r>
            <a:r>
              <a:rPr lang="en-US" b="0" i="0" dirty="0">
                <a:solidFill>
                  <a:schemeClr val="bg1"/>
                </a:solidFill>
                <a:effectLst/>
                <a:latin typeface="ff9"/>
              </a:rPr>
              <a:t> </a:t>
            </a:r>
            <a:r>
              <a:rPr lang="en-US" b="0" i="0" dirty="0">
                <a:solidFill>
                  <a:schemeClr val="bg1"/>
                </a:solidFill>
                <a:effectLst/>
                <a:latin typeface="ff1"/>
              </a:rPr>
              <a:t>To detect the face segment from the video frame. </a:t>
            </a:r>
            <a:endParaRPr lang="en-US" b="0" i="0" dirty="0">
              <a:solidFill>
                <a:schemeClr val="bg1"/>
              </a:solidFill>
              <a:effectLst/>
              <a:latin typeface="ffb"/>
            </a:endParaRPr>
          </a:p>
          <a:p>
            <a:pPr algn="l"/>
            <a:r>
              <a:rPr lang="en-US" b="0" i="0" dirty="0">
                <a:solidFill>
                  <a:schemeClr val="bg1"/>
                </a:solidFill>
                <a:effectLst/>
                <a:latin typeface="ffb"/>
              </a:rPr>
              <a:t>•</a:t>
            </a:r>
            <a:r>
              <a:rPr lang="en-US" b="0" i="0" dirty="0">
                <a:solidFill>
                  <a:schemeClr val="bg1"/>
                </a:solidFill>
                <a:effectLst/>
                <a:latin typeface="ff9"/>
              </a:rPr>
              <a:t> </a:t>
            </a:r>
            <a:r>
              <a:rPr lang="en-US" b="0" i="0" dirty="0">
                <a:solidFill>
                  <a:schemeClr val="bg1"/>
                </a:solidFill>
                <a:effectLst/>
                <a:latin typeface="ff1"/>
              </a:rPr>
              <a:t>To extract the useful features from the face detected. </a:t>
            </a:r>
            <a:endParaRPr lang="en-US" b="0" i="0" dirty="0">
              <a:solidFill>
                <a:schemeClr val="bg1"/>
              </a:solidFill>
              <a:effectLst/>
              <a:latin typeface="ffb"/>
            </a:endParaRPr>
          </a:p>
          <a:p>
            <a:pPr algn="l"/>
            <a:r>
              <a:rPr lang="en-US" b="0" i="0" dirty="0">
                <a:solidFill>
                  <a:schemeClr val="bg1"/>
                </a:solidFill>
                <a:effectLst/>
                <a:latin typeface="ffb"/>
              </a:rPr>
              <a:t>•</a:t>
            </a:r>
            <a:r>
              <a:rPr lang="en-US" b="0" i="0" dirty="0">
                <a:solidFill>
                  <a:schemeClr val="bg1"/>
                </a:solidFill>
                <a:effectLst/>
                <a:latin typeface="ff9"/>
              </a:rPr>
              <a:t> </a:t>
            </a:r>
            <a:r>
              <a:rPr lang="en-US" b="0" i="0" dirty="0">
                <a:solidFill>
                  <a:schemeClr val="bg1"/>
                </a:solidFill>
                <a:effectLst/>
                <a:latin typeface="ff1"/>
              </a:rPr>
              <a:t>To classify the features in order to recognize the face detected. </a:t>
            </a:r>
            <a:endParaRPr lang="en-US" b="0" i="0" dirty="0">
              <a:solidFill>
                <a:schemeClr val="bg1"/>
              </a:solidFill>
              <a:effectLst/>
              <a:latin typeface="ffb"/>
            </a:endParaRPr>
          </a:p>
          <a:p>
            <a:pPr algn="l"/>
            <a:r>
              <a:rPr lang="en-US" b="0" i="0" dirty="0">
                <a:solidFill>
                  <a:schemeClr val="bg1"/>
                </a:solidFill>
                <a:effectLst/>
                <a:latin typeface="ffb"/>
              </a:rPr>
              <a:t>•</a:t>
            </a:r>
            <a:r>
              <a:rPr lang="en-US" b="0" i="0" dirty="0">
                <a:solidFill>
                  <a:schemeClr val="bg1"/>
                </a:solidFill>
                <a:effectLst/>
                <a:latin typeface="ff9"/>
              </a:rPr>
              <a:t> </a:t>
            </a:r>
            <a:r>
              <a:rPr lang="en-US" b="0" i="0" dirty="0">
                <a:solidFill>
                  <a:schemeClr val="bg1"/>
                </a:solidFill>
                <a:effectLst/>
                <a:latin typeface="ff1"/>
              </a:rPr>
              <a:t>To record the attendance of the identified student.</a:t>
            </a:r>
          </a:p>
          <a:p>
            <a:pPr marL="285750" indent="-285750" algn="l">
              <a:buFont typeface="Arial" panose="020B0604020202020204" pitchFamily="34" charset="0"/>
              <a:buChar char="•"/>
            </a:pPr>
            <a:r>
              <a:rPr lang="en-US" dirty="0">
                <a:solidFill>
                  <a:schemeClr val="bg1"/>
                </a:solidFill>
                <a:latin typeface="ff1"/>
              </a:rPr>
              <a:t>To generate report and send notifications for attendance.</a:t>
            </a:r>
          </a:p>
          <a:p>
            <a:pPr marL="285750" indent="-285750" algn="l">
              <a:buFont typeface="Arial" panose="020B0604020202020204" pitchFamily="34" charset="0"/>
              <a:buChar char="•"/>
            </a:pPr>
            <a:r>
              <a:rPr lang="en-US" b="0" i="0" dirty="0">
                <a:solidFill>
                  <a:schemeClr val="bg1"/>
                </a:solidFill>
                <a:effectLst/>
                <a:latin typeface="clcicgqyw0002obe2xroteu2c"/>
              </a:rPr>
              <a:t>To make the attendance-taking process even more convenient, this automatic attendance system can be integrated with a mobile app.</a:t>
            </a:r>
            <a:endParaRPr lang="en-US" dirty="0">
              <a:solidFill>
                <a:schemeClr val="bg1"/>
              </a:solidFill>
              <a:latin typeface="ff1"/>
            </a:endParaRPr>
          </a:p>
          <a:p>
            <a:pPr marL="285750" indent="-285750" algn="l">
              <a:buFont typeface="Arial" panose="020B0604020202020204" pitchFamily="34" charset="0"/>
              <a:buChar char="•"/>
            </a:pPr>
            <a:endParaRPr lang="en-US" b="0" i="0" dirty="0">
              <a:solidFill>
                <a:schemeClr val="bg1"/>
              </a:solidFill>
              <a:effectLst/>
              <a:latin typeface="ff1"/>
            </a:endParaRPr>
          </a:p>
          <a:p>
            <a:pPr algn="l"/>
            <a:endParaRPr lang="en-US" b="0" i="0" dirty="0">
              <a:solidFill>
                <a:schemeClr val="bg1"/>
              </a:solidFill>
              <a:effectLst/>
              <a:latin typeface="ffb"/>
            </a:endParaRPr>
          </a:p>
          <a:p>
            <a:endParaRPr lang="en-IN" dirty="0"/>
          </a:p>
        </p:txBody>
      </p:sp>
    </p:spTree>
    <p:extLst>
      <p:ext uri="{BB962C8B-B14F-4D97-AF65-F5344CB8AC3E}">
        <p14:creationId xmlns:p14="http://schemas.microsoft.com/office/powerpoint/2010/main" val="2615621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3C309-444E-CEA8-036F-3E47B19CB497}"/>
              </a:ext>
            </a:extLst>
          </p:cNvPr>
          <p:cNvSpPr>
            <a:spLocks noGrp="1"/>
          </p:cNvSpPr>
          <p:nvPr>
            <p:ph type="title"/>
          </p:nvPr>
        </p:nvSpPr>
        <p:spPr>
          <a:xfrm>
            <a:off x="643466" y="786383"/>
            <a:ext cx="3517567" cy="1093217"/>
          </a:xfrm>
        </p:spPr>
        <p:txBody>
          <a:bodyPr/>
          <a:lstStyle/>
          <a:p>
            <a:r>
              <a:rPr lang="en-US" dirty="0"/>
              <a:t>Literature Review</a:t>
            </a:r>
            <a:endParaRPr lang="en-IN" dirty="0"/>
          </a:p>
        </p:txBody>
      </p:sp>
      <p:pic>
        <p:nvPicPr>
          <p:cNvPr id="6" name="Content Placeholder 5">
            <a:extLst>
              <a:ext uri="{FF2B5EF4-FFF2-40B4-BE49-F238E27FC236}">
                <a16:creationId xmlns:a16="http://schemas.microsoft.com/office/drawing/2014/main" id="{63526D8D-C985-0FD6-14B7-D19B59CB849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43120" y="0"/>
            <a:ext cx="7548879" cy="6858000"/>
          </a:xfrm>
        </p:spPr>
      </p:pic>
      <p:sp>
        <p:nvSpPr>
          <p:cNvPr id="4" name="Text Placeholder 3">
            <a:extLst>
              <a:ext uri="{FF2B5EF4-FFF2-40B4-BE49-F238E27FC236}">
                <a16:creationId xmlns:a16="http://schemas.microsoft.com/office/drawing/2014/main" id="{8D00BA02-EE04-616B-ED2C-A12772BB52A0}"/>
              </a:ext>
            </a:extLst>
          </p:cNvPr>
          <p:cNvSpPr>
            <a:spLocks noGrp="1"/>
          </p:cNvSpPr>
          <p:nvPr>
            <p:ph type="body" sz="half" idx="2"/>
          </p:nvPr>
        </p:nvSpPr>
        <p:spPr>
          <a:xfrm>
            <a:off x="81281" y="1879600"/>
            <a:ext cx="4079752" cy="4683760"/>
          </a:xfrm>
        </p:spPr>
        <p:txBody>
          <a:bodyPr>
            <a:normAutofit lnSpcReduction="10000"/>
          </a:bodyPr>
          <a:lstStyle/>
          <a:p>
            <a:pPr marL="285750" indent="-285750">
              <a:buFont typeface="Arial" panose="020B0604020202020204" pitchFamily="34" charset="0"/>
              <a:buChar char="•"/>
            </a:pPr>
            <a:r>
              <a:rPr lang="en-US" dirty="0"/>
              <a:t>Previous facial recognition techniques have limitations such as low accuracy rates, difficulty in recognizing faces under different lighting conditions, and inability to detect spoofing attacks.</a:t>
            </a:r>
          </a:p>
          <a:p>
            <a:pPr marL="285750" indent="-285750">
              <a:buFont typeface="Arial" panose="020B0604020202020204" pitchFamily="34" charset="0"/>
              <a:buChar char="•"/>
            </a:pPr>
            <a:r>
              <a:rPr lang="en-US" dirty="0"/>
              <a:t>To address these limitations, CNN-based facial recognition systems have been developed. These systems use deep learning algorithms to learn facial features and can recognize faces even under challenging conditions. They have shown high accuracy rates and are resistant to spoofing attacks.</a:t>
            </a:r>
          </a:p>
          <a:p>
            <a:endParaRPr lang="en-IN" dirty="0"/>
          </a:p>
        </p:txBody>
      </p:sp>
    </p:spTree>
    <p:extLst>
      <p:ext uri="{BB962C8B-B14F-4D97-AF65-F5344CB8AC3E}">
        <p14:creationId xmlns:p14="http://schemas.microsoft.com/office/powerpoint/2010/main" val="19229671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E6DBC-FDF9-BC0B-1989-7FB0950DCD7C}"/>
              </a:ext>
            </a:extLst>
          </p:cNvPr>
          <p:cNvSpPr>
            <a:spLocks noGrp="1"/>
          </p:cNvSpPr>
          <p:nvPr>
            <p:ph type="title"/>
          </p:nvPr>
        </p:nvSpPr>
        <p:spPr>
          <a:xfrm>
            <a:off x="643466" y="786383"/>
            <a:ext cx="3517567" cy="727457"/>
          </a:xfrm>
        </p:spPr>
        <p:txBody>
          <a:bodyPr/>
          <a:lstStyle/>
          <a:p>
            <a:r>
              <a:rPr lang="en-US" dirty="0"/>
              <a:t>Limitations</a:t>
            </a:r>
            <a:endParaRPr lang="en-IN" dirty="0"/>
          </a:p>
        </p:txBody>
      </p:sp>
      <p:pic>
        <p:nvPicPr>
          <p:cNvPr id="6" name="Content Placeholder 5">
            <a:extLst>
              <a:ext uri="{FF2B5EF4-FFF2-40B4-BE49-F238E27FC236}">
                <a16:creationId xmlns:a16="http://schemas.microsoft.com/office/drawing/2014/main" id="{3F6D385D-0CDF-B4C9-C93C-4BF93A6FDC4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43120" y="0"/>
            <a:ext cx="7467599" cy="6858000"/>
          </a:xfrm>
        </p:spPr>
      </p:pic>
      <p:sp>
        <p:nvSpPr>
          <p:cNvPr id="4" name="Text Placeholder 3">
            <a:extLst>
              <a:ext uri="{FF2B5EF4-FFF2-40B4-BE49-F238E27FC236}">
                <a16:creationId xmlns:a16="http://schemas.microsoft.com/office/drawing/2014/main" id="{865D88F3-D7A1-F71B-4ECF-584E0ACE4579}"/>
              </a:ext>
            </a:extLst>
          </p:cNvPr>
          <p:cNvSpPr>
            <a:spLocks noGrp="1"/>
          </p:cNvSpPr>
          <p:nvPr>
            <p:ph type="body" sz="half" idx="2"/>
          </p:nvPr>
        </p:nvSpPr>
        <p:spPr>
          <a:xfrm>
            <a:off x="193041" y="1645920"/>
            <a:ext cx="3967992" cy="4805680"/>
          </a:xfrm>
        </p:spPr>
        <p:txBody>
          <a:bodyPr/>
          <a:lstStyle/>
          <a:p>
            <a:pPr marL="285750" indent="-285750">
              <a:buFont typeface="Arial" panose="020B0604020202020204" pitchFamily="34" charset="0"/>
              <a:buChar char="•"/>
            </a:pPr>
            <a:r>
              <a:rPr lang="en-US" dirty="0"/>
              <a:t>Traditional facial recognition techniques rely on feature extraction methods that are sensitive to variations in lighting and facial expressions. This makes them less accurate and prone to errors.</a:t>
            </a:r>
          </a:p>
          <a:p>
            <a:pPr marL="285750" indent="-285750">
              <a:buFont typeface="Arial" panose="020B0604020202020204" pitchFamily="34" charset="0"/>
              <a:buChar char="•"/>
            </a:pPr>
            <a:r>
              <a:rPr lang="en-US" dirty="0"/>
              <a:t>Additionally, these techniques are vulnerable to spoofing attacks where an imposter can fool the system by presenting a fake image or video of the authorized person's face.</a:t>
            </a:r>
          </a:p>
          <a:p>
            <a:endParaRPr lang="en-IN" dirty="0"/>
          </a:p>
        </p:txBody>
      </p:sp>
    </p:spTree>
    <p:extLst>
      <p:ext uri="{BB962C8B-B14F-4D97-AF65-F5344CB8AC3E}">
        <p14:creationId xmlns:p14="http://schemas.microsoft.com/office/powerpoint/2010/main" val="134226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FD89D-7884-526A-5DFA-86C0D302C989}"/>
              </a:ext>
            </a:extLst>
          </p:cNvPr>
          <p:cNvSpPr>
            <a:spLocks noGrp="1"/>
          </p:cNvSpPr>
          <p:nvPr>
            <p:ph type="title"/>
          </p:nvPr>
        </p:nvSpPr>
        <p:spPr>
          <a:xfrm>
            <a:off x="643466" y="786383"/>
            <a:ext cx="3517567" cy="534417"/>
          </a:xfrm>
        </p:spPr>
        <p:txBody>
          <a:bodyPr>
            <a:normAutofit fontScale="90000"/>
          </a:bodyPr>
          <a:lstStyle/>
          <a:p>
            <a:r>
              <a:rPr lang="en-US" dirty="0"/>
              <a:t>Proposals</a:t>
            </a:r>
            <a:endParaRPr lang="en-IN" dirty="0"/>
          </a:p>
        </p:txBody>
      </p:sp>
      <p:pic>
        <p:nvPicPr>
          <p:cNvPr id="6" name="Content Placeholder 5">
            <a:extLst>
              <a:ext uri="{FF2B5EF4-FFF2-40B4-BE49-F238E27FC236}">
                <a16:creationId xmlns:a16="http://schemas.microsoft.com/office/drawing/2014/main" id="{2A487EAF-B688-2054-3C41-07DAB70262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53280" y="-5238"/>
            <a:ext cx="7538719" cy="6863238"/>
          </a:xfrm>
        </p:spPr>
      </p:pic>
      <p:sp>
        <p:nvSpPr>
          <p:cNvPr id="4" name="Text Placeholder 3">
            <a:extLst>
              <a:ext uri="{FF2B5EF4-FFF2-40B4-BE49-F238E27FC236}">
                <a16:creationId xmlns:a16="http://schemas.microsoft.com/office/drawing/2014/main" id="{302EDA8A-B62C-2BB7-FB87-54DEAB51D81F}"/>
              </a:ext>
            </a:extLst>
          </p:cNvPr>
          <p:cNvSpPr>
            <a:spLocks noGrp="1"/>
          </p:cNvSpPr>
          <p:nvPr>
            <p:ph type="body" sz="half" idx="2"/>
          </p:nvPr>
        </p:nvSpPr>
        <p:spPr>
          <a:xfrm>
            <a:off x="0" y="1320800"/>
            <a:ext cx="4541519" cy="4786755"/>
          </a:xfrm>
        </p:spPr>
        <p:txBody>
          <a:bodyPr>
            <a:normAutofit/>
          </a:bodyPr>
          <a:lstStyle/>
          <a:p>
            <a:pPr marL="285750" indent="-285750">
              <a:buFont typeface="Arial" panose="020B0604020202020204" pitchFamily="34" charset="0"/>
              <a:buChar char="•"/>
            </a:pPr>
            <a:r>
              <a:rPr lang="en-US" dirty="0"/>
              <a:t>To overcome the limitations of previous facial recognition techniques, a CNN-based automatic attendance system has been proposed. This system uses deep learning algorithms to learn facial features and can recognize faces even under challenging conditions.</a:t>
            </a:r>
          </a:p>
          <a:p>
            <a:pPr marL="285750" indent="-285750">
              <a:buFont typeface="Arial" panose="020B0604020202020204" pitchFamily="34" charset="0"/>
              <a:buChar char="•"/>
            </a:pPr>
            <a:r>
              <a:rPr lang="en-US" dirty="0"/>
              <a:t>New features such as in-time and out-time recording have been added to improve the system's functionality and usability. In addition, measures have been taken to prevent spoofing attacks by using liveness detection techniques.</a:t>
            </a:r>
          </a:p>
          <a:p>
            <a:endParaRPr lang="en-IN" dirty="0"/>
          </a:p>
        </p:txBody>
      </p:sp>
    </p:spTree>
    <p:extLst>
      <p:ext uri="{BB962C8B-B14F-4D97-AF65-F5344CB8AC3E}">
        <p14:creationId xmlns:p14="http://schemas.microsoft.com/office/powerpoint/2010/main" val="2662135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AB0E1-F203-87DB-E0B6-08EF8AF86824}"/>
              </a:ext>
            </a:extLst>
          </p:cNvPr>
          <p:cNvSpPr>
            <a:spLocks noGrp="1"/>
          </p:cNvSpPr>
          <p:nvPr>
            <p:ph type="title"/>
          </p:nvPr>
        </p:nvSpPr>
        <p:spPr>
          <a:xfrm>
            <a:off x="643466" y="786383"/>
            <a:ext cx="3517567" cy="1591057"/>
          </a:xfrm>
        </p:spPr>
        <p:txBody>
          <a:bodyPr>
            <a:normAutofit fontScale="90000"/>
          </a:bodyPr>
          <a:lstStyle/>
          <a:p>
            <a:r>
              <a:rPr lang="en-US" i="0" dirty="0">
                <a:effectLst/>
                <a:latin typeface="clcicgqyw0002obe2xroteu2c"/>
              </a:rPr>
              <a:t>Automatic Time counting and notifications:</a:t>
            </a:r>
            <a:br>
              <a:rPr lang="en-US" b="1" i="0" dirty="0">
                <a:effectLst/>
                <a:latin typeface="clcicgqyw0002obe2xroteu2c"/>
              </a:rPr>
            </a:br>
            <a:endParaRPr lang="en-IN" dirty="0"/>
          </a:p>
        </p:txBody>
      </p:sp>
      <p:pic>
        <p:nvPicPr>
          <p:cNvPr id="6" name="Content Placeholder 5">
            <a:extLst>
              <a:ext uri="{FF2B5EF4-FFF2-40B4-BE49-F238E27FC236}">
                <a16:creationId xmlns:a16="http://schemas.microsoft.com/office/drawing/2014/main" id="{7D3BD08A-8D6D-62CF-2D5A-DB4F5EA93674}"/>
              </a:ext>
            </a:extLst>
          </p:cNvPr>
          <p:cNvPicPr>
            <a:picLocks noGrp="1" noChangeAspect="1"/>
          </p:cNvPicPr>
          <p:nvPr>
            <p:ph idx="1"/>
          </p:nvPr>
        </p:nvPicPr>
        <p:blipFill>
          <a:blip r:embed="rId2"/>
          <a:stretch>
            <a:fillRect/>
          </a:stretch>
        </p:blipFill>
        <p:spPr>
          <a:xfrm>
            <a:off x="5760720" y="502618"/>
            <a:ext cx="5252720" cy="5834271"/>
          </a:xfrm>
        </p:spPr>
      </p:pic>
      <p:sp>
        <p:nvSpPr>
          <p:cNvPr id="4" name="Text Placeholder 3">
            <a:extLst>
              <a:ext uri="{FF2B5EF4-FFF2-40B4-BE49-F238E27FC236}">
                <a16:creationId xmlns:a16="http://schemas.microsoft.com/office/drawing/2014/main" id="{A7C8E7FD-DD75-2E24-206E-E4DA1055786E}"/>
              </a:ext>
            </a:extLst>
          </p:cNvPr>
          <p:cNvSpPr>
            <a:spLocks noGrp="1"/>
          </p:cNvSpPr>
          <p:nvPr>
            <p:ph type="body" sz="half" idx="2"/>
          </p:nvPr>
        </p:nvSpPr>
        <p:spPr>
          <a:xfrm>
            <a:off x="101601" y="1981200"/>
            <a:ext cx="4059432" cy="4500880"/>
          </a:xfrm>
        </p:spPr>
        <p:txBody>
          <a:bodyPr>
            <a:normAutofit/>
          </a:bodyPr>
          <a:lstStyle/>
          <a:p>
            <a:pPr marL="285750" indent="-285750" algn="l">
              <a:buFont typeface="Arial" panose="020B0604020202020204" pitchFamily="34" charset="0"/>
              <a:buChar char="•"/>
            </a:pPr>
            <a:r>
              <a:rPr lang="en-US" b="0" i="0" dirty="0">
                <a:solidFill>
                  <a:schemeClr val="bg1"/>
                </a:solidFill>
                <a:effectLst/>
                <a:latin typeface="clcicgqyw0002obe2xroteu2c"/>
              </a:rPr>
              <a:t>When the students enter the class the face recognition system recognizes the face and starts a timer for that particular student and if the student is present in the class for more than 40 minutes he/she would get the attendance for that particular class.</a:t>
            </a:r>
          </a:p>
          <a:p>
            <a:pPr marL="285750" indent="-285750" algn="l">
              <a:buFont typeface="Arial" panose="020B0604020202020204" pitchFamily="34" charset="0"/>
              <a:buChar char="•"/>
            </a:pPr>
            <a:r>
              <a:rPr lang="en-US" b="0" i="0" dirty="0">
                <a:solidFill>
                  <a:schemeClr val="bg1"/>
                </a:solidFill>
                <a:effectLst/>
                <a:latin typeface="clcicgqyw0002obe2xroteu2c"/>
              </a:rPr>
              <a:t> If the student  comes to the class ,a notification will be sent to their parents that the student is late. </a:t>
            </a:r>
          </a:p>
          <a:p>
            <a:pPr marL="285750" indent="-285750" algn="l">
              <a:buFont typeface="Arial" panose="020B0604020202020204" pitchFamily="34" charset="0"/>
              <a:buChar char="•"/>
            </a:pPr>
            <a:r>
              <a:rPr lang="en-US" b="0" i="0" dirty="0">
                <a:solidFill>
                  <a:schemeClr val="bg1"/>
                </a:solidFill>
                <a:effectLst/>
                <a:latin typeface="clcicgqyw0002obe2xroteu2c"/>
              </a:rPr>
              <a:t> </a:t>
            </a:r>
            <a:r>
              <a:rPr lang="en-US" dirty="0">
                <a:solidFill>
                  <a:schemeClr val="bg1"/>
                </a:solidFill>
                <a:latin typeface="clcicgqyw0002obe2xroteu2c"/>
              </a:rPr>
              <a:t>A</a:t>
            </a:r>
            <a:r>
              <a:rPr lang="en-US" b="0" i="0" dirty="0">
                <a:solidFill>
                  <a:schemeClr val="bg1"/>
                </a:solidFill>
                <a:effectLst/>
                <a:latin typeface="clcicgqyw0002obe2xroteu2c"/>
              </a:rPr>
              <a:t>lso when the student does not attend any class a notification will automatically be sent to their parents. </a:t>
            </a:r>
          </a:p>
          <a:p>
            <a:endParaRPr lang="en-IN" dirty="0"/>
          </a:p>
        </p:txBody>
      </p:sp>
    </p:spTree>
    <p:extLst>
      <p:ext uri="{BB962C8B-B14F-4D97-AF65-F5344CB8AC3E}">
        <p14:creationId xmlns:p14="http://schemas.microsoft.com/office/powerpoint/2010/main" val="30869269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6E868-8CA7-742C-8EFA-58F20D39436B}"/>
              </a:ext>
            </a:extLst>
          </p:cNvPr>
          <p:cNvSpPr>
            <a:spLocks noGrp="1"/>
          </p:cNvSpPr>
          <p:nvPr>
            <p:ph type="title"/>
          </p:nvPr>
        </p:nvSpPr>
        <p:spPr>
          <a:xfrm>
            <a:off x="416560" y="335281"/>
            <a:ext cx="3744473" cy="1341119"/>
          </a:xfrm>
        </p:spPr>
        <p:txBody>
          <a:bodyPr>
            <a:normAutofit fontScale="90000"/>
          </a:bodyPr>
          <a:lstStyle/>
          <a:p>
            <a:r>
              <a:rPr lang="en-IN" b="1" i="0" dirty="0">
                <a:effectLst/>
                <a:latin typeface="clcicgqyw0002obe2xroteu2c"/>
              </a:rPr>
              <a:t>Predictive Analytics</a:t>
            </a:r>
            <a:br>
              <a:rPr lang="en-IN" b="1" i="0" dirty="0">
                <a:effectLst/>
                <a:latin typeface="clcicgqyw0002obe2xroteu2c"/>
              </a:rPr>
            </a:br>
            <a:endParaRPr lang="en-IN" dirty="0"/>
          </a:p>
        </p:txBody>
      </p:sp>
      <p:pic>
        <p:nvPicPr>
          <p:cNvPr id="6" name="Content Placeholder 5">
            <a:extLst>
              <a:ext uri="{FF2B5EF4-FFF2-40B4-BE49-F238E27FC236}">
                <a16:creationId xmlns:a16="http://schemas.microsoft.com/office/drawing/2014/main" id="{F46CC6D8-BD00-E773-F6CF-64F660BD1A78}"/>
              </a:ext>
            </a:extLst>
          </p:cNvPr>
          <p:cNvPicPr>
            <a:picLocks noGrp="1" noChangeAspect="1"/>
          </p:cNvPicPr>
          <p:nvPr>
            <p:ph idx="1"/>
          </p:nvPr>
        </p:nvPicPr>
        <p:blipFill>
          <a:blip r:embed="rId2"/>
          <a:stretch>
            <a:fillRect/>
          </a:stretch>
        </p:blipFill>
        <p:spPr>
          <a:xfrm>
            <a:off x="4641938" y="53174"/>
            <a:ext cx="7550062" cy="6835305"/>
          </a:xfrm>
        </p:spPr>
      </p:pic>
      <p:sp>
        <p:nvSpPr>
          <p:cNvPr id="4" name="Text Placeholder 3">
            <a:extLst>
              <a:ext uri="{FF2B5EF4-FFF2-40B4-BE49-F238E27FC236}">
                <a16:creationId xmlns:a16="http://schemas.microsoft.com/office/drawing/2014/main" id="{5A8CE00F-4E42-2154-5E40-8D71F24EF21A}"/>
              </a:ext>
            </a:extLst>
          </p:cNvPr>
          <p:cNvSpPr>
            <a:spLocks noGrp="1"/>
          </p:cNvSpPr>
          <p:nvPr>
            <p:ph type="body" sz="half" idx="2"/>
          </p:nvPr>
        </p:nvSpPr>
        <p:spPr>
          <a:xfrm>
            <a:off x="162561" y="1808480"/>
            <a:ext cx="3998472" cy="4714240"/>
          </a:xfrm>
        </p:spPr>
        <p:txBody>
          <a:bodyPr>
            <a:normAutofit fontScale="92500" lnSpcReduction="20000"/>
          </a:bodyPr>
          <a:lstStyle/>
          <a:p>
            <a:pPr marL="285750" indent="-285750" algn="l">
              <a:buFont typeface="Arial" panose="020B0604020202020204" pitchFamily="34" charset="0"/>
              <a:buChar char="•"/>
            </a:pPr>
            <a:r>
              <a:rPr lang="en-US" b="0" i="0" dirty="0">
                <a:solidFill>
                  <a:schemeClr val="bg1"/>
                </a:solidFill>
                <a:effectLst/>
                <a:latin typeface="clcicgqyw0002obe2xroteu2c"/>
              </a:rPr>
              <a:t>Another exciting feature of this automatic attendance system is its use of predictive analytics. By analyzing attendance data over time, the system can identify patterns and trends that may indicate potential issues such as chronic absenteeism or tardiness. This allows teachers and administrators to intervene early and provide support to students who may be struggling.</a:t>
            </a:r>
          </a:p>
          <a:p>
            <a:pPr marL="285750" indent="-285750" algn="l">
              <a:buFont typeface="Arial" panose="020B0604020202020204" pitchFamily="34" charset="0"/>
              <a:buChar char="•"/>
            </a:pPr>
            <a:r>
              <a:rPr lang="en-US" b="0" i="0" dirty="0">
                <a:solidFill>
                  <a:schemeClr val="bg1"/>
                </a:solidFill>
                <a:effectLst/>
                <a:latin typeface="clcicgqyw0002obe2xroteu2c"/>
              </a:rPr>
              <a:t>Furthermore, the system can generate reports that provide insights into attendance patterns across different classes, grade levels, and even entire schools. This information can be used to identify areas for improvement and inform decision-making around resource allocation and scheduling.</a:t>
            </a:r>
          </a:p>
          <a:p>
            <a:endParaRPr lang="en-IN" dirty="0"/>
          </a:p>
        </p:txBody>
      </p:sp>
    </p:spTree>
    <p:extLst>
      <p:ext uri="{BB962C8B-B14F-4D97-AF65-F5344CB8AC3E}">
        <p14:creationId xmlns:p14="http://schemas.microsoft.com/office/powerpoint/2010/main" val="223313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31E8D-082D-8CFF-F66F-89F0BD9C0E10}"/>
              </a:ext>
            </a:extLst>
          </p:cNvPr>
          <p:cNvSpPr>
            <a:spLocks noGrp="1"/>
          </p:cNvSpPr>
          <p:nvPr>
            <p:ph type="title"/>
          </p:nvPr>
        </p:nvSpPr>
        <p:spPr>
          <a:xfrm>
            <a:off x="643466" y="786383"/>
            <a:ext cx="3517567" cy="1123697"/>
          </a:xfrm>
        </p:spPr>
        <p:txBody>
          <a:bodyPr>
            <a:normAutofit fontScale="90000"/>
          </a:bodyPr>
          <a:lstStyle/>
          <a:p>
            <a:r>
              <a:rPr lang="en-IN" i="0" dirty="0">
                <a:effectLst/>
                <a:latin typeface="clcicgqyw0002obe2xroteu2c"/>
              </a:rPr>
              <a:t>Mobile App Integration</a:t>
            </a:r>
            <a:br>
              <a:rPr lang="en-IN" b="1" i="0" dirty="0">
                <a:effectLst/>
                <a:latin typeface="clcicgqyw0002obe2xroteu2c"/>
              </a:rPr>
            </a:br>
            <a:endParaRPr lang="en-IN" dirty="0"/>
          </a:p>
        </p:txBody>
      </p:sp>
      <p:pic>
        <p:nvPicPr>
          <p:cNvPr id="6" name="Content Placeholder 5">
            <a:extLst>
              <a:ext uri="{FF2B5EF4-FFF2-40B4-BE49-F238E27FC236}">
                <a16:creationId xmlns:a16="http://schemas.microsoft.com/office/drawing/2014/main" id="{3F7E175F-AE62-0DFC-3EA5-99B78B35DA57}"/>
              </a:ext>
            </a:extLst>
          </p:cNvPr>
          <p:cNvPicPr>
            <a:picLocks noGrp="1" noChangeAspect="1"/>
          </p:cNvPicPr>
          <p:nvPr>
            <p:ph idx="1"/>
          </p:nvPr>
        </p:nvPicPr>
        <p:blipFill>
          <a:blip r:embed="rId2"/>
          <a:stretch>
            <a:fillRect/>
          </a:stretch>
        </p:blipFill>
        <p:spPr>
          <a:xfrm>
            <a:off x="4653280" y="7451"/>
            <a:ext cx="7538720" cy="6856755"/>
          </a:xfrm>
        </p:spPr>
      </p:pic>
      <p:sp>
        <p:nvSpPr>
          <p:cNvPr id="4" name="Text Placeholder 3">
            <a:extLst>
              <a:ext uri="{FF2B5EF4-FFF2-40B4-BE49-F238E27FC236}">
                <a16:creationId xmlns:a16="http://schemas.microsoft.com/office/drawing/2014/main" id="{9DACCA7C-9899-3BEF-2119-8CEE5C603F3E}"/>
              </a:ext>
            </a:extLst>
          </p:cNvPr>
          <p:cNvSpPr>
            <a:spLocks noGrp="1"/>
          </p:cNvSpPr>
          <p:nvPr>
            <p:ph type="body" sz="half" idx="2"/>
          </p:nvPr>
        </p:nvSpPr>
        <p:spPr>
          <a:xfrm>
            <a:off x="254001" y="1564640"/>
            <a:ext cx="3907032" cy="4876800"/>
          </a:xfrm>
        </p:spPr>
        <p:txBody>
          <a:bodyPr>
            <a:normAutofit fontScale="92500" lnSpcReduction="20000"/>
          </a:bodyPr>
          <a:lstStyle/>
          <a:p>
            <a:pPr marL="285750" indent="-285750" algn="l">
              <a:buFont typeface="Arial" panose="020B0604020202020204" pitchFamily="34" charset="0"/>
              <a:buChar char="•"/>
            </a:pPr>
            <a:r>
              <a:rPr lang="en-US" b="0" i="0" dirty="0">
                <a:solidFill>
                  <a:schemeClr val="bg1"/>
                </a:solidFill>
                <a:effectLst/>
                <a:latin typeface="clcicgqyw0002obe2xroteu2c"/>
              </a:rPr>
              <a:t>To make the attendance-taking process even more convenient, this automatic attendance system can be integrated with a mobile app. Students can use the app to check-in when they arrive in class, eliminating the need for physical sign-in sheets or cards. Additionally, the app can send push notifications to remind students of upcoming classes and deadlines.</a:t>
            </a:r>
          </a:p>
          <a:p>
            <a:pPr marL="285750" indent="-285750" algn="l">
              <a:buFont typeface="Arial" panose="020B0604020202020204" pitchFamily="34" charset="0"/>
              <a:buChar char="•"/>
            </a:pPr>
            <a:r>
              <a:rPr lang="en-US" b="0" i="0" dirty="0">
                <a:solidFill>
                  <a:schemeClr val="bg1"/>
                </a:solidFill>
                <a:effectLst/>
                <a:latin typeface="clcicgqyw0002obe2xroteu2c"/>
              </a:rPr>
              <a:t>Teachers and administrators can also use the app to access attendance data in real-time, view reports, and communicate with students and parents. This mobile integration makes the attendance process more streamlined and accessible for everyone involved.</a:t>
            </a:r>
          </a:p>
          <a:p>
            <a:endParaRPr lang="en-IN" dirty="0"/>
          </a:p>
        </p:txBody>
      </p:sp>
    </p:spTree>
    <p:extLst>
      <p:ext uri="{BB962C8B-B14F-4D97-AF65-F5344CB8AC3E}">
        <p14:creationId xmlns:p14="http://schemas.microsoft.com/office/powerpoint/2010/main" val="4150908910"/>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{D60B0D93-3326-40BD-BC41-AC97DB6990DA}tf56160789_win32</Template>
  <TotalTime>60</TotalTime>
  <Words>943</Words>
  <Application>Microsoft Office PowerPoint</Application>
  <PresentationFormat>Widescreen</PresentationFormat>
  <Paragraphs>43</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1_RetrospectVTI</vt:lpstr>
      <vt:lpstr>Automatic  Attendance System: The Future of Tracking</vt:lpstr>
      <vt:lpstr>Introduction</vt:lpstr>
      <vt:lpstr>Objectives</vt:lpstr>
      <vt:lpstr>Literature Review</vt:lpstr>
      <vt:lpstr>Limitations</vt:lpstr>
      <vt:lpstr>Proposals</vt:lpstr>
      <vt:lpstr>Automatic Time counting and notifications: </vt:lpstr>
      <vt:lpstr>Predictive Analytics </vt:lpstr>
      <vt:lpstr>Mobile App Integration </vt:lpstr>
      <vt:lpstr> Security and Privacy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Attendance System: The Future of Tracking</dc:title>
  <dc:creator>Shiva Kumar</dc:creator>
  <cp:lastModifiedBy>KAVIENIVESH V</cp:lastModifiedBy>
  <cp:revision>3</cp:revision>
  <dcterms:created xsi:type="dcterms:W3CDTF">2023-04-16T08:26:22Z</dcterms:created>
  <dcterms:modified xsi:type="dcterms:W3CDTF">2023-05-12T07:05:44Z</dcterms:modified>
</cp:coreProperties>
</file>

<file path=docProps/thumbnail.jpeg>
</file>